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5"/>
    <p:restoredTop sz="94710"/>
  </p:normalViewPr>
  <p:slideViewPr>
    <p:cSldViewPr snapToGrid="0" snapToObjects="1">
      <p:cViewPr varScale="1">
        <p:scale>
          <a:sx n="142" d="100"/>
          <a:sy n="142" d="100"/>
        </p:scale>
        <p:origin x="536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BF92F3-C7EB-44D9-957A-69CFC43D00B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23D6CC-701F-4551-AF2C-4BA1A1EEF7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The heatmap visualizes pollution intensity over different years and pollutants.</a:t>
          </a:r>
        </a:p>
      </dgm:t>
    </dgm:pt>
    <dgm:pt modelId="{AA82A1F8-033E-4060-89FA-32ABA2CC7703}" type="parTrans" cxnId="{6EAC2FD9-D3DE-49BD-BEDF-F7D2B2DF04E9}">
      <dgm:prSet/>
      <dgm:spPr/>
      <dgm:t>
        <a:bodyPr/>
        <a:lstStyle/>
        <a:p>
          <a:endParaRPr lang="en-US"/>
        </a:p>
      </dgm:t>
    </dgm:pt>
    <dgm:pt modelId="{43FE1B25-99EA-42FD-AC8F-E5AAEF340F02}" type="sibTrans" cxnId="{6EAC2FD9-D3DE-49BD-BEDF-F7D2B2DF04E9}">
      <dgm:prSet/>
      <dgm:spPr/>
      <dgm:t>
        <a:bodyPr/>
        <a:lstStyle/>
        <a:p>
          <a:endParaRPr lang="en-US"/>
        </a:p>
      </dgm:t>
    </dgm:pt>
    <dgm:pt modelId="{9AB40483-A595-46CE-B322-87924BE6BE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PM 2.5 and NO2 levels are mapped for borough-wise comparison.</a:t>
          </a:r>
        </a:p>
      </dgm:t>
    </dgm:pt>
    <dgm:pt modelId="{2A9DF086-605F-4695-9AF2-2E2349EAABE9}" type="parTrans" cxnId="{0E3B1E62-93F7-4803-B38B-9AA41615C66A}">
      <dgm:prSet/>
      <dgm:spPr/>
      <dgm:t>
        <a:bodyPr/>
        <a:lstStyle/>
        <a:p>
          <a:endParaRPr lang="en-US"/>
        </a:p>
      </dgm:t>
    </dgm:pt>
    <dgm:pt modelId="{55E6A8F5-55AF-4AF5-AF3D-83D28D27BADD}" type="sibTrans" cxnId="{0E3B1E62-93F7-4803-B38B-9AA41615C66A}">
      <dgm:prSet/>
      <dgm:spPr/>
      <dgm:t>
        <a:bodyPr/>
        <a:lstStyle/>
        <a:p>
          <a:endParaRPr lang="en-US"/>
        </a:p>
      </dgm:t>
    </dgm:pt>
    <dgm:pt modelId="{057582C4-36D4-4C64-9F39-367B543CAE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Users can filter by pollutant and year to analyze trends.</a:t>
          </a:r>
        </a:p>
      </dgm:t>
    </dgm:pt>
    <dgm:pt modelId="{9B99F850-C6D5-412D-9EBF-8357FE03D76E}" type="parTrans" cxnId="{4990B123-0216-47AF-BCDF-7599297A0CB8}">
      <dgm:prSet/>
      <dgm:spPr/>
      <dgm:t>
        <a:bodyPr/>
        <a:lstStyle/>
        <a:p>
          <a:endParaRPr lang="en-US"/>
        </a:p>
      </dgm:t>
    </dgm:pt>
    <dgm:pt modelId="{8B50FF08-4DF7-4EC1-AAF6-5C66B5FB8667}" type="sibTrans" cxnId="{4990B123-0216-47AF-BCDF-7599297A0CB8}">
      <dgm:prSet/>
      <dgm:spPr/>
      <dgm:t>
        <a:bodyPr/>
        <a:lstStyle/>
        <a:p>
          <a:endParaRPr lang="en-US"/>
        </a:p>
      </dgm:t>
    </dgm:pt>
    <dgm:pt modelId="{56A37761-8A89-44C2-962D-F9DD846B7D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Markers provide specific values per borough for detailed comparison.</a:t>
          </a:r>
        </a:p>
      </dgm:t>
    </dgm:pt>
    <dgm:pt modelId="{D0AF8383-818A-47D1-A663-96C7BB66DCF9}" type="parTrans" cxnId="{17DFB446-762E-429A-BC97-506E8963E066}">
      <dgm:prSet/>
      <dgm:spPr/>
      <dgm:t>
        <a:bodyPr/>
        <a:lstStyle/>
        <a:p>
          <a:endParaRPr lang="en-US"/>
        </a:p>
      </dgm:t>
    </dgm:pt>
    <dgm:pt modelId="{73F3CF43-0AFE-425F-A423-CD41D54CABBC}" type="sibTrans" cxnId="{17DFB446-762E-429A-BC97-506E8963E066}">
      <dgm:prSet/>
      <dgm:spPr/>
      <dgm:t>
        <a:bodyPr/>
        <a:lstStyle/>
        <a:p>
          <a:endParaRPr lang="en-US"/>
        </a:p>
      </dgm:t>
    </dgm:pt>
    <dgm:pt modelId="{924630D8-70B4-4938-AAA7-8370E69D5D0A}" type="pres">
      <dgm:prSet presAssocID="{C4BF92F3-C7EB-44D9-957A-69CFC43D00BE}" presName="root" presStyleCnt="0">
        <dgm:presLayoutVars>
          <dgm:dir/>
          <dgm:resizeHandles val="exact"/>
        </dgm:presLayoutVars>
      </dgm:prSet>
      <dgm:spPr/>
    </dgm:pt>
    <dgm:pt modelId="{CB486FA7-C4B5-4DEF-AD65-A3EE2BD9F75D}" type="pres">
      <dgm:prSet presAssocID="{8A23D6CC-701F-4551-AF2C-4BA1A1EEF72C}" presName="compNode" presStyleCnt="0"/>
      <dgm:spPr/>
    </dgm:pt>
    <dgm:pt modelId="{BA3A489F-3F0C-4EC8-9F8C-FDCC19E28587}" type="pres">
      <dgm:prSet presAssocID="{8A23D6CC-701F-4551-AF2C-4BA1A1EEF72C}" presName="bgRect" presStyleLbl="bgShp" presStyleIdx="0" presStyleCnt="4"/>
      <dgm:spPr/>
    </dgm:pt>
    <dgm:pt modelId="{6907AA77-F3AD-42DA-AC88-097DAB0576A6}" type="pres">
      <dgm:prSet presAssocID="{8A23D6CC-701F-4551-AF2C-4BA1A1EEF7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7749450D-32B9-40C6-B83C-7690571D5B6E}" type="pres">
      <dgm:prSet presAssocID="{8A23D6CC-701F-4551-AF2C-4BA1A1EEF72C}" presName="spaceRect" presStyleCnt="0"/>
      <dgm:spPr/>
    </dgm:pt>
    <dgm:pt modelId="{DB2EBAB0-6698-429C-8962-34AAA211CEFF}" type="pres">
      <dgm:prSet presAssocID="{8A23D6CC-701F-4551-AF2C-4BA1A1EEF72C}" presName="parTx" presStyleLbl="revTx" presStyleIdx="0" presStyleCnt="4">
        <dgm:presLayoutVars>
          <dgm:chMax val="0"/>
          <dgm:chPref val="0"/>
        </dgm:presLayoutVars>
      </dgm:prSet>
      <dgm:spPr/>
    </dgm:pt>
    <dgm:pt modelId="{C10445D0-D491-42C6-A8F7-E8B8DAA2E79C}" type="pres">
      <dgm:prSet presAssocID="{43FE1B25-99EA-42FD-AC8F-E5AAEF340F02}" presName="sibTrans" presStyleCnt="0"/>
      <dgm:spPr/>
    </dgm:pt>
    <dgm:pt modelId="{375A7952-D508-451D-B301-E227E4730335}" type="pres">
      <dgm:prSet presAssocID="{9AB40483-A595-46CE-B322-87924BE6BEE7}" presName="compNode" presStyleCnt="0"/>
      <dgm:spPr/>
    </dgm:pt>
    <dgm:pt modelId="{1E8C31C2-E704-42C1-AE63-5F1BA8D62CCC}" type="pres">
      <dgm:prSet presAssocID="{9AB40483-A595-46CE-B322-87924BE6BEE7}" presName="bgRect" presStyleLbl="bgShp" presStyleIdx="1" presStyleCnt="4"/>
      <dgm:spPr/>
    </dgm:pt>
    <dgm:pt modelId="{7B35D978-7570-4B49-AEF8-2043B0DA2BE3}" type="pres">
      <dgm:prSet presAssocID="{9AB40483-A595-46CE-B322-87924BE6BEE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AFEAC545-076B-4D0B-A24A-0C078E1A12A6}" type="pres">
      <dgm:prSet presAssocID="{9AB40483-A595-46CE-B322-87924BE6BEE7}" presName="spaceRect" presStyleCnt="0"/>
      <dgm:spPr/>
    </dgm:pt>
    <dgm:pt modelId="{499E4494-A97F-4508-A88F-E15B7B8F5466}" type="pres">
      <dgm:prSet presAssocID="{9AB40483-A595-46CE-B322-87924BE6BEE7}" presName="parTx" presStyleLbl="revTx" presStyleIdx="1" presStyleCnt="4">
        <dgm:presLayoutVars>
          <dgm:chMax val="0"/>
          <dgm:chPref val="0"/>
        </dgm:presLayoutVars>
      </dgm:prSet>
      <dgm:spPr/>
    </dgm:pt>
    <dgm:pt modelId="{CB8D32D9-89E9-4616-A70E-773C47F3E6D9}" type="pres">
      <dgm:prSet presAssocID="{55E6A8F5-55AF-4AF5-AF3D-83D28D27BADD}" presName="sibTrans" presStyleCnt="0"/>
      <dgm:spPr/>
    </dgm:pt>
    <dgm:pt modelId="{58FC96D9-83CC-481B-8C2C-28ED35123800}" type="pres">
      <dgm:prSet presAssocID="{057582C4-36D4-4C64-9F39-367B543CAECC}" presName="compNode" presStyleCnt="0"/>
      <dgm:spPr/>
    </dgm:pt>
    <dgm:pt modelId="{A7E795EB-2083-4AF4-93E4-96E914C8155D}" type="pres">
      <dgm:prSet presAssocID="{057582C4-36D4-4C64-9F39-367B543CAECC}" presName="bgRect" presStyleLbl="bgShp" presStyleIdx="2" presStyleCnt="4"/>
      <dgm:spPr/>
    </dgm:pt>
    <dgm:pt modelId="{8ED0FB61-8ED5-49DE-A6FF-686690884D37}" type="pres">
      <dgm:prSet presAssocID="{057582C4-36D4-4C64-9F39-367B543CAE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136BB57-CB0F-41C2-91F3-2DD228782728}" type="pres">
      <dgm:prSet presAssocID="{057582C4-36D4-4C64-9F39-367B543CAECC}" presName="spaceRect" presStyleCnt="0"/>
      <dgm:spPr/>
    </dgm:pt>
    <dgm:pt modelId="{4AF12E80-B44B-4646-A09D-97493F02F924}" type="pres">
      <dgm:prSet presAssocID="{057582C4-36D4-4C64-9F39-367B543CAECC}" presName="parTx" presStyleLbl="revTx" presStyleIdx="2" presStyleCnt="4">
        <dgm:presLayoutVars>
          <dgm:chMax val="0"/>
          <dgm:chPref val="0"/>
        </dgm:presLayoutVars>
      </dgm:prSet>
      <dgm:spPr/>
    </dgm:pt>
    <dgm:pt modelId="{F8F68362-0A20-418E-9F29-0DF062C39E47}" type="pres">
      <dgm:prSet presAssocID="{8B50FF08-4DF7-4EC1-AAF6-5C66B5FB8667}" presName="sibTrans" presStyleCnt="0"/>
      <dgm:spPr/>
    </dgm:pt>
    <dgm:pt modelId="{6FF437CD-4CDD-4B9F-9C53-E0B94C798E94}" type="pres">
      <dgm:prSet presAssocID="{56A37761-8A89-44C2-962D-F9DD846B7D01}" presName="compNode" presStyleCnt="0"/>
      <dgm:spPr/>
    </dgm:pt>
    <dgm:pt modelId="{B801E1C1-B2FC-4672-B9F6-43A4AF1736FC}" type="pres">
      <dgm:prSet presAssocID="{56A37761-8A89-44C2-962D-F9DD846B7D01}" presName="bgRect" presStyleLbl="bgShp" presStyleIdx="3" presStyleCnt="4"/>
      <dgm:spPr/>
    </dgm:pt>
    <dgm:pt modelId="{EA94F612-D560-482A-8D9E-0B64187A3A1F}" type="pres">
      <dgm:prSet presAssocID="{56A37761-8A89-44C2-962D-F9DD846B7D0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17482CD5-8098-4804-B357-BA83D25DB95E}" type="pres">
      <dgm:prSet presAssocID="{56A37761-8A89-44C2-962D-F9DD846B7D01}" presName="spaceRect" presStyleCnt="0"/>
      <dgm:spPr/>
    </dgm:pt>
    <dgm:pt modelId="{B6E15A3C-84B9-47AA-81E9-00A9B98EB28B}" type="pres">
      <dgm:prSet presAssocID="{56A37761-8A89-44C2-962D-F9DD846B7D0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990B123-0216-47AF-BCDF-7599297A0CB8}" srcId="{C4BF92F3-C7EB-44D9-957A-69CFC43D00BE}" destId="{057582C4-36D4-4C64-9F39-367B543CAECC}" srcOrd="2" destOrd="0" parTransId="{9B99F850-C6D5-412D-9EBF-8357FE03D76E}" sibTransId="{8B50FF08-4DF7-4EC1-AAF6-5C66B5FB8667}"/>
    <dgm:cxn modelId="{02770C41-AE7B-4697-BF6F-00F8F3C43BB5}" type="presOf" srcId="{C4BF92F3-C7EB-44D9-957A-69CFC43D00BE}" destId="{924630D8-70B4-4938-AAA7-8370E69D5D0A}" srcOrd="0" destOrd="0" presId="urn:microsoft.com/office/officeart/2018/2/layout/IconVerticalSolidList"/>
    <dgm:cxn modelId="{17DFB446-762E-429A-BC97-506E8963E066}" srcId="{C4BF92F3-C7EB-44D9-957A-69CFC43D00BE}" destId="{56A37761-8A89-44C2-962D-F9DD846B7D01}" srcOrd="3" destOrd="0" parTransId="{D0AF8383-818A-47D1-A663-96C7BB66DCF9}" sibTransId="{73F3CF43-0AFE-425F-A423-CD41D54CABBC}"/>
    <dgm:cxn modelId="{4653905B-B856-4ECE-A3AD-21113B9E3CDB}" type="presOf" srcId="{9AB40483-A595-46CE-B322-87924BE6BEE7}" destId="{499E4494-A97F-4508-A88F-E15B7B8F5466}" srcOrd="0" destOrd="0" presId="urn:microsoft.com/office/officeart/2018/2/layout/IconVerticalSolidList"/>
    <dgm:cxn modelId="{0E3B1E62-93F7-4803-B38B-9AA41615C66A}" srcId="{C4BF92F3-C7EB-44D9-957A-69CFC43D00BE}" destId="{9AB40483-A595-46CE-B322-87924BE6BEE7}" srcOrd="1" destOrd="0" parTransId="{2A9DF086-605F-4695-9AF2-2E2349EAABE9}" sibTransId="{55E6A8F5-55AF-4AF5-AF3D-83D28D27BADD}"/>
    <dgm:cxn modelId="{CED3BCA3-EAFE-4AB9-A8B4-3CE1548E085E}" type="presOf" srcId="{057582C4-36D4-4C64-9F39-367B543CAECC}" destId="{4AF12E80-B44B-4646-A09D-97493F02F924}" srcOrd="0" destOrd="0" presId="urn:microsoft.com/office/officeart/2018/2/layout/IconVerticalSolidList"/>
    <dgm:cxn modelId="{C08957B7-DC0D-4ACD-86E5-ADC169C47A26}" type="presOf" srcId="{8A23D6CC-701F-4551-AF2C-4BA1A1EEF72C}" destId="{DB2EBAB0-6698-429C-8962-34AAA211CEFF}" srcOrd="0" destOrd="0" presId="urn:microsoft.com/office/officeart/2018/2/layout/IconVerticalSolidList"/>
    <dgm:cxn modelId="{6EAC2FD9-D3DE-49BD-BEDF-F7D2B2DF04E9}" srcId="{C4BF92F3-C7EB-44D9-957A-69CFC43D00BE}" destId="{8A23D6CC-701F-4551-AF2C-4BA1A1EEF72C}" srcOrd="0" destOrd="0" parTransId="{AA82A1F8-033E-4060-89FA-32ABA2CC7703}" sibTransId="{43FE1B25-99EA-42FD-AC8F-E5AAEF340F02}"/>
    <dgm:cxn modelId="{53012BE5-EF74-426E-BFED-14927079EAF3}" type="presOf" srcId="{56A37761-8A89-44C2-962D-F9DD846B7D01}" destId="{B6E15A3C-84B9-47AA-81E9-00A9B98EB28B}" srcOrd="0" destOrd="0" presId="urn:microsoft.com/office/officeart/2018/2/layout/IconVerticalSolidList"/>
    <dgm:cxn modelId="{DB9C28B9-1A53-4603-96BE-22C35BBC325D}" type="presParOf" srcId="{924630D8-70B4-4938-AAA7-8370E69D5D0A}" destId="{CB486FA7-C4B5-4DEF-AD65-A3EE2BD9F75D}" srcOrd="0" destOrd="0" presId="urn:microsoft.com/office/officeart/2018/2/layout/IconVerticalSolidList"/>
    <dgm:cxn modelId="{923FC565-0FBC-4009-9CFF-BDBB3180ED3C}" type="presParOf" srcId="{CB486FA7-C4B5-4DEF-AD65-A3EE2BD9F75D}" destId="{BA3A489F-3F0C-4EC8-9F8C-FDCC19E28587}" srcOrd="0" destOrd="0" presId="urn:microsoft.com/office/officeart/2018/2/layout/IconVerticalSolidList"/>
    <dgm:cxn modelId="{E4EFAC1B-AF15-40DA-B331-F09A7E6A8A2A}" type="presParOf" srcId="{CB486FA7-C4B5-4DEF-AD65-A3EE2BD9F75D}" destId="{6907AA77-F3AD-42DA-AC88-097DAB0576A6}" srcOrd="1" destOrd="0" presId="urn:microsoft.com/office/officeart/2018/2/layout/IconVerticalSolidList"/>
    <dgm:cxn modelId="{83214C04-1EC2-4CB7-8512-648B82F7966E}" type="presParOf" srcId="{CB486FA7-C4B5-4DEF-AD65-A3EE2BD9F75D}" destId="{7749450D-32B9-40C6-B83C-7690571D5B6E}" srcOrd="2" destOrd="0" presId="urn:microsoft.com/office/officeart/2018/2/layout/IconVerticalSolidList"/>
    <dgm:cxn modelId="{12E989EB-5E12-4DDF-BF08-6D94CEF7955F}" type="presParOf" srcId="{CB486FA7-C4B5-4DEF-AD65-A3EE2BD9F75D}" destId="{DB2EBAB0-6698-429C-8962-34AAA211CEFF}" srcOrd="3" destOrd="0" presId="urn:microsoft.com/office/officeart/2018/2/layout/IconVerticalSolidList"/>
    <dgm:cxn modelId="{0437EC1D-10A4-435E-9489-81256E0D2C7E}" type="presParOf" srcId="{924630D8-70B4-4938-AAA7-8370E69D5D0A}" destId="{C10445D0-D491-42C6-A8F7-E8B8DAA2E79C}" srcOrd="1" destOrd="0" presId="urn:microsoft.com/office/officeart/2018/2/layout/IconVerticalSolidList"/>
    <dgm:cxn modelId="{4E6B0BBC-A6F8-46F8-881C-72E124D81558}" type="presParOf" srcId="{924630D8-70B4-4938-AAA7-8370E69D5D0A}" destId="{375A7952-D508-451D-B301-E227E4730335}" srcOrd="2" destOrd="0" presId="urn:microsoft.com/office/officeart/2018/2/layout/IconVerticalSolidList"/>
    <dgm:cxn modelId="{C421536B-42DA-428F-B0AB-309E82E1E0B2}" type="presParOf" srcId="{375A7952-D508-451D-B301-E227E4730335}" destId="{1E8C31C2-E704-42C1-AE63-5F1BA8D62CCC}" srcOrd="0" destOrd="0" presId="urn:microsoft.com/office/officeart/2018/2/layout/IconVerticalSolidList"/>
    <dgm:cxn modelId="{E0C7671C-5FB5-4BD0-9675-A0E17881CD10}" type="presParOf" srcId="{375A7952-D508-451D-B301-E227E4730335}" destId="{7B35D978-7570-4B49-AEF8-2043B0DA2BE3}" srcOrd="1" destOrd="0" presId="urn:microsoft.com/office/officeart/2018/2/layout/IconVerticalSolidList"/>
    <dgm:cxn modelId="{1993B834-C863-4296-BF90-2AB08B0F6FC7}" type="presParOf" srcId="{375A7952-D508-451D-B301-E227E4730335}" destId="{AFEAC545-076B-4D0B-A24A-0C078E1A12A6}" srcOrd="2" destOrd="0" presId="urn:microsoft.com/office/officeart/2018/2/layout/IconVerticalSolidList"/>
    <dgm:cxn modelId="{C1DEAE37-2F5D-422B-B996-2E27F43F0C55}" type="presParOf" srcId="{375A7952-D508-451D-B301-E227E4730335}" destId="{499E4494-A97F-4508-A88F-E15B7B8F5466}" srcOrd="3" destOrd="0" presId="urn:microsoft.com/office/officeart/2018/2/layout/IconVerticalSolidList"/>
    <dgm:cxn modelId="{0956E07F-2FD7-410E-BC08-7D4CEC559020}" type="presParOf" srcId="{924630D8-70B4-4938-AAA7-8370E69D5D0A}" destId="{CB8D32D9-89E9-4616-A70E-773C47F3E6D9}" srcOrd="3" destOrd="0" presId="urn:microsoft.com/office/officeart/2018/2/layout/IconVerticalSolidList"/>
    <dgm:cxn modelId="{03FC57D9-9F03-4EC2-B5C2-EE26BFBE3526}" type="presParOf" srcId="{924630D8-70B4-4938-AAA7-8370E69D5D0A}" destId="{58FC96D9-83CC-481B-8C2C-28ED35123800}" srcOrd="4" destOrd="0" presId="urn:microsoft.com/office/officeart/2018/2/layout/IconVerticalSolidList"/>
    <dgm:cxn modelId="{D3B3ECEE-05B6-4C9E-8442-D6F8C52CAA0C}" type="presParOf" srcId="{58FC96D9-83CC-481B-8C2C-28ED35123800}" destId="{A7E795EB-2083-4AF4-93E4-96E914C8155D}" srcOrd="0" destOrd="0" presId="urn:microsoft.com/office/officeart/2018/2/layout/IconVerticalSolidList"/>
    <dgm:cxn modelId="{513A0DE2-3209-49D0-95BD-CABA6EBAF829}" type="presParOf" srcId="{58FC96D9-83CC-481B-8C2C-28ED35123800}" destId="{8ED0FB61-8ED5-49DE-A6FF-686690884D37}" srcOrd="1" destOrd="0" presId="urn:microsoft.com/office/officeart/2018/2/layout/IconVerticalSolidList"/>
    <dgm:cxn modelId="{0F5809E8-FDED-4784-895F-8B3D9BA6438B}" type="presParOf" srcId="{58FC96D9-83CC-481B-8C2C-28ED35123800}" destId="{C136BB57-CB0F-41C2-91F3-2DD228782728}" srcOrd="2" destOrd="0" presId="urn:microsoft.com/office/officeart/2018/2/layout/IconVerticalSolidList"/>
    <dgm:cxn modelId="{5DE7CD25-D739-454B-B3DA-410CE43A9F10}" type="presParOf" srcId="{58FC96D9-83CC-481B-8C2C-28ED35123800}" destId="{4AF12E80-B44B-4646-A09D-97493F02F924}" srcOrd="3" destOrd="0" presId="urn:microsoft.com/office/officeart/2018/2/layout/IconVerticalSolidList"/>
    <dgm:cxn modelId="{2B68979F-5E46-403C-BFD7-5E497D708F9E}" type="presParOf" srcId="{924630D8-70B4-4938-AAA7-8370E69D5D0A}" destId="{F8F68362-0A20-418E-9F29-0DF062C39E47}" srcOrd="5" destOrd="0" presId="urn:microsoft.com/office/officeart/2018/2/layout/IconVerticalSolidList"/>
    <dgm:cxn modelId="{6DCF5F63-4A90-4612-8343-6734F7812645}" type="presParOf" srcId="{924630D8-70B4-4938-AAA7-8370E69D5D0A}" destId="{6FF437CD-4CDD-4B9F-9C53-E0B94C798E94}" srcOrd="6" destOrd="0" presId="urn:microsoft.com/office/officeart/2018/2/layout/IconVerticalSolidList"/>
    <dgm:cxn modelId="{27E54004-063F-41E6-AA8D-B017879DC4EF}" type="presParOf" srcId="{6FF437CD-4CDD-4B9F-9C53-E0B94C798E94}" destId="{B801E1C1-B2FC-4672-B9F6-43A4AF1736FC}" srcOrd="0" destOrd="0" presId="urn:microsoft.com/office/officeart/2018/2/layout/IconVerticalSolidList"/>
    <dgm:cxn modelId="{5684821D-E79C-425D-94D7-D2A626F477A2}" type="presParOf" srcId="{6FF437CD-4CDD-4B9F-9C53-E0B94C798E94}" destId="{EA94F612-D560-482A-8D9E-0B64187A3A1F}" srcOrd="1" destOrd="0" presId="urn:microsoft.com/office/officeart/2018/2/layout/IconVerticalSolidList"/>
    <dgm:cxn modelId="{D7AF9156-3E3C-4733-A49A-27490F4EDED0}" type="presParOf" srcId="{6FF437CD-4CDD-4B9F-9C53-E0B94C798E94}" destId="{17482CD5-8098-4804-B357-BA83D25DB95E}" srcOrd="2" destOrd="0" presId="urn:microsoft.com/office/officeart/2018/2/layout/IconVerticalSolidList"/>
    <dgm:cxn modelId="{C113A410-5E19-40C6-AAEA-F9C85E3852DE}" type="presParOf" srcId="{6FF437CD-4CDD-4B9F-9C53-E0B94C798E94}" destId="{B6E15A3C-84B9-47AA-81E9-00A9B98EB2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A489F-3F0C-4EC8-9F8C-FDCC19E28587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7AA77-F3AD-42DA-AC88-097DAB0576A6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EBAB0-6698-429C-8962-34AAA211CEFF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The heatmap visualizes pollution intensity over different years and pollutants.</a:t>
          </a:r>
        </a:p>
      </dsp:txBody>
      <dsp:txXfrm>
        <a:off x="1099610" y="1878"/>
        <a:ext cx="7129989" cy="952043"/>
      </dsp:txXfrm>
    </dsp:sp>
    <dsp:sp modelId="{1E8C31C2-E704-42C1-AE63-5F1BA8D62CCC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5D978-7570-4B49-AEF8-2043B0DA2BE3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E4494-A97F-4508-A88F-E15B7B8F5466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PM 2.5 and NO2 levels are mapped for borough-wise comparison.</a:t>
          </a:r>
        </a:p>
      </dsp:txBody>
      <dsp:txXfrm>
        <a:off x="1099610" y="1191932"/>
        <a:ext cx="7129989" cy="952043"/>
      </dsp:txXfrm>
    </dsp:sp>
    <dsp:sp modelId="{A7E795EB-2083-4AF4-93E4-96E914C8155D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0FB61-8ED5-49DE-A6FF-686690884D37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12E80-B44B-4646-A09D-97493F02F924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Users can filter by pollutant and year to analyze trends.</a:t>
          </a:r>
        </a:p>
      </dsp:txBody>
      <dsp:txXfrm>
        <a:off x="1099610" y="2381986"/>
        <a:ext cx="7129989" cy="952043"/>
      </dsp:txXfrm>
    </dsp:sp>
    <dsp:sp modelId="{B801E1C1-B2FC-4672-B9F6-43A4AF1736FC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4F612-D560-482A-8D9E-0B64187A3A1F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15A3C-84B9-47AA-81E9-00A9B98EB28B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Markers provide specific values per borough for detailed comparison.</a:t>
          </a:r>
        </a:p>
      </dsp:txBody>
      <dsp:txXfrm>
        <a:off x="1099610" y="3572041"/>
        <a:ext cx="7129989" cy="952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Skyscrapers And Location Icons">
            <a:extLst>
              <a:ext uri="{FF2B5EF4-FFF2-40B4-BE49-F238E27FC236}">
                <a16:creationId xmlns:a16="http://schemas.microsoft.com/office/drawing/2014/main" id="{3D91B5D9-DBE6-EF13-9AAD-28B3CFD51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942" r="22844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NYC Air Quality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Analyzing Pollution Trends, Comparisons, and Hotspots Using a Heatmap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This presentation explores air pollution trends in NYC using an interactive heatmap.</a:t>
            </a:r>
          </a:p>
          <a:p>
            <a:r>
              <a:rPr lang="en-US" sz="1700"/>
              <a:t>The research aims to identify trends over time, compare pollutants, and determine the most polluted areas.</a:t>
            </a:r>
          </a:p>
        </p:txBody>
      </p:sp>
      <p:pic>
        <p:nvPicPr>
          <p:cNvPr id="5" name="Picture 4" descr="Manhattan skyline in dark fog">
            <a:extLst>
              <a:ext uri="{FF2B5EF4-FFF2-40B4-BE49-F238E27FC236}">
                <a16:creationId xmlns:a16="http://schemas.microsoft.com/office/drawing/2014/main" id="{4CD3A316-F4EB-AEB5-08A8-57D45E28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820" r="28303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&amp; 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9420565-B997-4EF9-41FE-561B6D953E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400">
                <a:solidFill>
                  <a:schemeClr val="tx2"/>
                </a:solidFill>
              </a:rPr>
              <a:t>- The heatmap shows fluctuating pollution trends over the years.</a:t>
            </a:r>
          </a:p>
          <a:p>
            <a:pPr algn="l" defTabSz="914400">
              <a:lnSpc>
                <a:spcPct val="90000"/>
              </a:lnSpc>
            </a:pPr>
            <a:r>
              <a:rPr lang="en-US" sz="1400">
                <a:solidFill>
                  <a:schemeClr val="tx2"/>
                </a:solidFill>
              </a:rPr>
              <a:t>- Manhattan and the Bronx consistently show higher pollution levels.</a:t>
            </a:r>
          </a:p>
          <a:p>
            <a:pPr algn="l" defTabSz="914400">
              <a:lnSpc>
                <a:spcPct val="90000"/>
              </a:lnSpc>
            </a:pPr>
            <a:r>
              <a:rPr lang="en-US" sz="1400">
                <a:solidFill>
                  <a:schemeClr val="tx2"/>
                </a:solidFill>
              </a:rPr>
              <a:t>- Improvements are visible in some areas due to environmental regulations.</a:t>
            </a:r>
          </a:p>
          <a:p>
            <a:pPr algn="l" defTabSz="914400">
              <a:lnSpc>
                <a:spcPct val="90000"/>
              </a:lnSpc>
            </a:pPr>
            <a:r>
              <a:rPr lang="en-US" sz="1400">
                <a:solidFill>
                  <a:schemeClr val="tx2"/>
                </a:solidFill>
              </a:rPr>
              <a:t>- Seasonal variations may influence pollution levels.</a:t>
            </a:r>
          </a:p>
        </p:txBody>
      </p:sp>
      <p:pic>
        <p:nvPicPr>
          <p:cNvPr id="3" name="Picture 2" descr="Screenshot 2025-02-16 at 8.19.00 PM.jpeg"/>
          <p:cNvPicPr>
            <a:picLocks noChangeAspect="1"/>
          </p:cNvPicPr>
          <p:nvPr/>
        </p:nvPicPr>
        <p:blipFill>
          <a:blip r:embed="rId2"/>
          <a:srcRect t="21835" b="7204"/>
          <a:stretch/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Comparison of Different Pollutants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- PM 2.5 is more widespread across NYC, impacting all boroughs.</a:t>
            </a:r>
          </a:p>
          <a:p>
            <a:r>
              <a:rPr lang="en-US" sz="1700"/>
              <a:t>- NO2 concentrations are highest in high-traffic areas like Midtown Manhattan.</a:t>
            </a:r>
          </a:p>
          <a:p>
            <a:r>
              <a:rPr lang="en-US" sz="1700"/>
              <a:t>- PM 2.5 affects respiratory and cardiovascular health.</a:t>
            </a:r>
          </a:p>
          <a:p>
            <a:r>
              <a:rPr lang="en-US" sz="1700"/>
              <a:t>- NO2 is linked to lung irritation and asthma, especially in urban zones.</a:t>
            </a:r>
          </a:p>
        </p:txBody>
      </p:sp>
      <p:pic>
        <p:nvPicPr>
          <p:cNvPr id="14" name="Picture 13" descr="A photo of a city at the time">
            <a:extLst>
              <a:ext uri="{FF2B5EF4-FFF2-40B4-BE49-F238E27FC236}">
                <a16:creationId xmlns:a16="http://schemas.microsoft.com/office/drawing/2014/main" id="{5D9B3660-49B3-6472-2E7D-8993E067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06" r="30317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Which Areas Experience the Highest Pollution?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- Manhattan and the Bronx show consistently high pollution levels.</a:t>
            </a:r>
          </a:p>
          <a:p>
            <a:r>
              <a:rPr lang="en-US" sz="1700"/>
              <a:t>- Queens and Brooklyn have moderate pollution with some hotspots.</a:t>
            </a:r>
          </a:p>
          <a:p>
            <a:r>
              <a:rPr lang="en-US" sz="1700"/>
              <a:t>- Staten Island generally has lower pollution levels.</a:t>
            </a:r>
          </a:p>
          <a:p>
            <a:r>
              <a:rPr lang="en-US" sz="1700"/>
              <a:t>- Areas near bridges, tunnels, and highways have higher NO2 concentrations.</a:t>
            </a:r>
          </a:p>
        </p:txBody>
      </p:sp>
      <p:pic>
        <p:nvPicPr>
          <p:cNvPr id="13" name="Picture 12" descr="Cityscape against on daylight">
            <a:extLst>
              <a:ext uri="{FF2B5EF4-FFF2-40B4-BE49-F238E27FC236}">
                <a16:creationId xmlns:a16="http://schemas.microsoft.com/office/drawing/2014/main" id="{7874FD14-4B1B-5DE7-90F8-F48286B5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426" r="20533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Conclusion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- Pollution trends vary by borough and pollutant type.</a:t>
            </a:r>
          </a:p>
          <a:p>
            <a:r>
              <a:rPr lang="en-US" sz="1700"/>
              <a:t>- Traffic and industrial zones are major contributors to high pollution levels.</a:t>
            </a:r>
          </a:p>
          <a:p>
            <a:r>
              <a:rPr lang="en-US" sz="1700"/>
              <a:t>- Some areas show improvement over time due to policy interventions.</a:t>
            </a:r>
          </a:p>
          <a:p>
            <a:r>
              <a:rPr lang="en-US" sz="1700"/>
              <a:t>- Future enhancements could integrate real-time data and predictive modeling.</a:t>
            </a:r>
          </a:p>
        </p:txBody>
      </p:sp>
      <p:pic>
        <p:nvPicPr>
          <p:cNvPr id="5" name="Picture 4" descr="Smoke from factory">
            <a:extLst>
              <a:ext uri="{FF2B5EF4-FFF2-40B4-BE49-F238E27FC236}">
                <a16:creationId xmlns:a16="http://schemas.microsoft.com/office/drawing/2014/main" id="{96847D83-6C61-FFAB-9097-72145177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90" r="24559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294</Words>
  <Application>Microsoft Macintosh PowerPoint</Application>
  <PresentationFormat>On-screen Show (4:3)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NYC Air Quality Analysis</vt:lpstr>
      <vt:lpstr>Introduction</vt:lpstr>
      <vt:lpstr>Data &amp; Methodology</vt:lpstr>
      <vt:lpstr>- The heatmap shows fluctuating pollution trends over the years. - Manhattan and the Bronx consistently show higher pollution levels. - Improvements are visible in some areas due to environmental regulations. - Seasonal variations may influence pollution levels.</vt:lpstr>
      <vt:lpstr>Comparison of Different Pollutants</vt:lpstr>
      <vt:lpstr>Which Areas Experience the Highest Pollution?</vt:lpstr>
      <vt:lpstr>Conclusion &amp; Recommendations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Erika Dorsainvil</cp:lastModifiedBy>
  <cp:revision>2</cp:revision>
  <dcterms:created xsi:type="dcterms:W3CDTF">2013-01-27T09:14:16Z</dcterms:created>
  <dcterms:modified xsi:type="dcterms:W3CDTF">2025-02-17T01:34:27Z</dcterms:modified>
  <cp:category/>
</cp:coreProperties>
</file>